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6" r:id="rId40"/>
    <p:sldId id="297" r:id="rId41"/>
    <p:sldId id="298" r:id="rId42"/>
    <p:sldId id="299" r:id="rId43"/>
    <p:sldId id="301" r:id="rId44"/>
    <p:sldId id="302" r:id="rId45"/>
    <p:sldId id="304" r:id="rId46"/>
    <p:sldId id="305" r:id="rId47"/>
    <p:sldId id="306" r:id="rId48"/>
    <p:sldId id="307" r:id="rId49"/>
    <p:sldId id="308" r:id="rId50"/>
    <p:sldId id="309" r:id="rId51"/>
    <p:sldId id="303" r:id="rId52"/>
    <p:sldId id="294" r:id="rId53"/>
    <p:sldId id="295" r:id="rId54"/>
    <p:sldId id="300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18288000" cy="10287000"/>
  <p:notesSz cx="6858000" cy="9144000"/>
  <p:embeddedFontLst>
    <p:embeddedFont>
      <p:font typeface="Canva Sans" panose="020B0604020202020204" charset="0"/>
      <p:regular r:id="rId69"/>
    </p:embeddedFont>
    <p:embeddedFont>
      <p:font typeface="Canva Sans Bold" panose="020B0604020202020204" charset="0"/>
      <p:regular r:id="rId70"/>
    </p:embeddedFont>
    <p:embeddedFont>
      <p:font typeface="Montserrat" panose="00000500000000000000" pitchFamily="2" charset="0"/>
      <p:regular r:id="rId71"/>
    </p:embeddedFont>
    <p:embeddedFont>
      <p:font typeface="Montserrat Medium" panose="00000600000000000000" pitchFamily="2" charset="0"/>
      <p:regular r:id="rId72"/>
    </p:embeddedFont>
    <p:embeddedFont>
      <p:font typeface="Montserrat Ultra-Bold" panose="020B0604020202020204" charset="0"/>
      <p:regular r:id="rId73"/>
    </p:embeddedFont>
    <p:embeddedFont>
      <p:font typeface="Neue Machina Ultra-Bold" panose="020B0604020202020204" charset="0"/>
      <p:regular r:id="rId7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04" autoAdjust="0"/>
  </p:normalViewPr>
  <p:slideViewPr>
    <p:cSldViewPr>
      <p:cViewPr varScale="1">
        <p:scale>
          <a:sx n="69" d="100"/>
          <a:sy n="69" d="100"/>
        </p:scale>
        <p:origin x="210" y="-1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sv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jpeg>
</file>

<file path=ppt/media/image38.jpeg>
</file>

<file path=ppt/media/image39.jpe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B5D0E-72E1-4C8D-A08E-E018BA848F92}" type="datetimeFigureOut">
              <a:rPr lang="de-DE" smtClean="0"/>
              <a:t>19.07.2024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858B5-FB1F-4938-AB79-2BB053C85E1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0788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858B5-FB1F-4938-AB79-2BB053C85E1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4527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Vorhersagen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858B5-FB1F-4938-AB79-2BB053C85E19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0042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svg"/><Relationship Id="rId7" Type="http://schemas.openxmlformats.org/officeDocument/2006/relationships/image" Target="../media/image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4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2.svg"/><Relationship Id="rId7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3" Type="http://schemas.openxmlformats.org/officeDocument/2006/relationships/image" Target="../media/image11.svg"/><Relationship Id="rId7" Type="http://schemas.openxmlformats.org/officeDocument/2006/relationships/image" Target="../media/image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673805" y="3350962"/>
            <a:ext cx="1225882" cy="3321305"/>
            <a:chOff x="0" y="0"/>
            <a:chExt cx="322866" cy="8747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2866" cy="874747"/>
            </a:xfrm>
            <a:custGeom>
              <a:avLst/>
              <a:gdLst/>
              <a:ahLst/>
              <a:cxnLst/>
              <a:rect l="l" t="t" r="r" b="b"/>
              <a:pathLst>
                <a:path w="322866" h="874747">
                  <a:moveTo>
                    <a:pt x="0" y="0"/>
                  </a:moveTo>
                  <a:lnTo>
                    <a:pt x="322866" y="0"/>
                  </a:lnTo>
                  <a:lnTo>
                    <a:pt x="322866" y="874747"/>
                  </a:lnTo>
                  <a:lnTo>
                    <a:pt x="0" y="874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2866" cy="912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3460115"/>
            <a:ext cx="1828800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Wie viele Muffins kann jedes Kind haben damit es fair ist?</a:t>
            </a:r>
          </a:p>
        </p:txBody>
      </p:sp>
      <p:sp>
        <p:nvSpPr>
          <p:cNvPr id="5" name="Freeform 5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7112" y="3460115"/>
            <a:ext cx="687377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find(“Kind”)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13288" y="4855210"/>
            <a:ext cx="8061424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find(“Muffin”)</a:t>
            </a:r>
          </a:p>
        </p:txBody>
      </p:sp>
      <p:sp>
        <p:nvSpPr>
          <p:cNvPr id="4" name="Freeform 4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165986" y="7915323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30190BE1-7198-B9F1-B2FD-FC03C5D4838B}"/>
              </a:ext>
            </a:extLst>
          </p:cNvPr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2090341" y="2261314"/>
            <a:ext cx="5844116" cy="5764372"/>
          </a:xfrm>
          <a:custGeom>
            <a:avLst/>
            <a:gdLst/>
            <a:ahLst/>
            <a:cxnLst/>
            <a:rect l="l" t="t" r="r" b="b"/>
            <a:pathLst>
              <a:path w="5844116" h="5764372">
                <a:moveTo>
                  <a:pt x="0" y="0"/>
                </a:moveTo>
                <a:lnTo>
                  <a:pt x="5844116" y="0"/>
                </a:lnTo>
                <a:lnTo>
                  <a:pt x="5844116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444679" y="2261314"/>
            <a:ext cx="5752980" cy="5764372"/>
          </a:xfrm>
          <a:custGeom>
            <a:avLst/>
            <a:gdLst/>
            <a:ahLst/>
            <a:cxnLst/>
            <a:rect l="l" t="t" r="r" b="b"/>
            <a:pathLst>
              <a:path w="5752980" h="5764372">
                <a:moveTo>
                  <a:pt x="0" y="0"/>
                </a:moveTo>
                <a:lnTo>
                  <a:pt x="5752980" y="0"/>
                </a:lnTo>
                <a:lnTo>
                  <a:pt x="5752980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682769" y="8031887"/>
            <a:ext cx="265926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2 Kinder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718704" y="8025686"/>
            <a:ext cx="3204929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8 Muffins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62545" y="-4178984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1831340"/>
            <a:ext cx="18288000" cy="645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Wenn es zwei Kinder gibt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und acht Muffins, wie viele Muffins kann jedes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Kind haben das es fair ist?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9A9D51CE-8E2C-CD51-70C0-5C20A073CD00}"/>
              </a:ext>
            </a:extLst>
          </p:cNvPr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38A6564-0381-AFCC-3F35-42A9F334F4D1}"/>
              </a:ext>
            </a:extLst>
          </p:cNvPr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790150" y="1305245"/>
            <a:ext cx="16707699" cy="7676510"/>
          </a:xfrm>
          <a:custGeom>
            <a:avLst/>
            <a:gdLst/>
            <a:ahLst/>
            <a:cxnLst/>
            <a:rect l="l" t="t" r="r" b="b"/>
            <a:pathLst>
              <a:path w="16707699" h="7676510">
                <a:moveTo>
                  <a:pt x="0" y="0"/>
                </a:moveTo>
                <a:lnTo>
                  <a:pt x="16707700" y="0"/>
                </a:lnTo>
                <a:lnTo>
                  <a:pt x="16707700" y="7676510"/>
                </a:lnTo>
                <a:lnTo>
                  <a:pt x="0" y="7676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C81A749A-876C-27DF-E485-A9B524B3048A}"/>
              </a:ext>
            </a:extLst>
          </p:cNvPr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2794837" y="743872"/>
            <a:ext cx="12698326" cy="8799255"/>
          </a:xfrm>
          <a:custGeom>
            <a:avLst/>
            <a:gdLst/>
            <a:ahLst/>
            <a:cxnLst/>
            <a:rect l="l" t="t" r="r" b="b"/>
            <a:pathLst>
              <a:path w="12698326" h="8799255">
                <a:moveTo>
                  <a:pt x="0" y="0"/>
                </a:moveTo>
                <a:lnTo>
                  <a:pt x="12698326" y="0"/>
                </a:lnTo>
                <a:lnTo>
                  <a:pt x="12698326" y="8799256"/>
                </a:lnTo>
                <a:lnTo>
                  <a:pt x="0" y="87992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020954D-01A2-78BA-99A4-49E491A672B3}"/>
              </a:ext>
            </a:extLst>
          </p:cNvPr>
          <p:cNvSpPr/>
          <p:nvPr/>
        </p:nvSpPr>
        <p:spPr>
          <a:xfrm>
            <a:off x="-3048000" y="2857500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8A905A1-702E-79D2-CE60-FAD69D04BC75}"/>
              </a:ext>
            </a:extLst>
          </p:cNvPr>
          <p:cNvSpPr txBox="1"/>
          <p:nvPr/>
        </p:nvSpPr>
        <p:spPr>
          <a:xfrm>
            <a:off x="0" y="9937750"/>
            <a:ext cx="8001000" cy="335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Canva Sans"/>
              </a:rPr>
              <a:t>OpenAI: GPT4 omni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142583" y="-3469343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32544" y="5017133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1" y="0"/>
                </a:lnTo>
                <a:lnTo>
                  <a:pt x="7242651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55229" y="3460115"/>
            <a:ext cx="15577542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Wie funktioniert so eine KI,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bzw. so ein KI Werkzeug?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142583" y="-3469343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32544" y="5017133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1" y="0"/>
                </a:lnTo>
                <a:lnTo>
                  <a:pt x="7242651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51074" y="1917065"/>
            <a:ext cx="15985852" cy="6452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de-DE" sz="9200" dirty="0">
                <a:solidFill>
                  <a:srgbClr val="FFFFFF"/>
                </a:solidFill>
                <a:latin typeface="Canva Sans Bold"/>
              </a:rPr>
              <a:t>Brauchen wir dann </a:t>
            </a:r>
          </a:p>
          <a:p>
            <a:pPr algn="ctr">
              <a:lnSpc>
                <a:spcPts val="12880"/>
              </a:lnSpc>
            </a:pPr>
            <a:r>
              <a:rPr lang="de-DE" sz="9200" dirty="0">
                <a:solidFill>
                  <a:srgbClr val="FFFFFF"/>
                </a:solidFill>
                <a:latin typeface="Canva Sans Bold"/>
              </a:rPr>
              <a:t>überhaupt noch das Modul</a:t>
            </a:r>
          </a:p>
          <a:p>
            <a:pPr algn="ctr">
              <a:lnSpc>
                <a:spcPts val="12880"/>
              </a:lnSpc>
            </a:pPr>
            <a:r>
              <a:rPr lang="de-DE" sz="9200" dirty="0">
                <a:solidFill>
                  <a:srgbClr val="FFFFFF"/>
                </a:solidFill>
                <a:latin typeface="Canva Sans Bold"/>
              </a:rPr>
              <a:t>Graphische Daten </a:t>
            </a:r>
          </a:p>
          <a:p>
            <a:pPr algn="ctr">
              <a:lnSpc>
                <a:spcPts val="12880"/>
              </a:lnSpc>
            </a:pPr>
            <a:r>
              <a:rPr lang="de-DE" sz="9200" dirty="0">
                <a:solidFill>
                  <a:srgbClr val="FFFFFF"/>
                </a:solidFill>
                <a:latin typeface="Canva Sans Bold"/>
              </a:rPr>
              <a:t>Verarbeitung?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" name="TextBox 2"/>
          <p:cNvSpPr txBox="1"/>
          <p:nvPr/>
        </p:nvSpPr>
        <p:spPr>
          <a:xfrm>
            <a:off x="2847714" y="4360228"/>
            <a:ext cx="12592571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Was </a:t>
            </a:r>
            <a:r>
              <a:rPr lang="en-US" sz="9200" dirty="0" err="1">
                <a:solidFill>
                  <a:srgbClr val="FFFFFF"/>
                </a:solidFill>
                <a:latin typeface="Canva Sans Bold"/>
              </a:rPr>
              <a:t>ist</a:t>
            </a:r>
            <a:r>
              <a:rPr lang="en-US" sz="9200" dirty="0">
                <a:solidFill>
                  <a:srgbClr val="FFFFFF"/>
                </a:solidFill>
                <a:latin typeface="Canva Sans Bold"/>
              </a:rPr>
              <a:t> auf dem Bild?</a:t>
            </a:r>
          </a:p>
        </p:txBody>
      </p:sp>
      <p:sp>
        <p:nvSpPr>
          <p:cNvPr id="4" name="Freeform 4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84461" y="-4624097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2645728"/>
            <a:ext cx="18288000" cy="4824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de-DE" sz="9200" dirty="0">
                <a:solidFill>
                  <a:srgbClr val="FFFFFF"/>
                </a:solidFill>
                <a:latin typeface="Canva Sans Bold"/>
              </a:rPr>
              <a:t>Brauchen wir dann überhaupt noch Softwareentwickler wenn die KI alles übernimmt?</a:t>
            </a:r>
          </a:p>
        </p:txBody>
      </p:sp>
      <p:sp>
        <p:nvSpPr>
          <p:cNvPr id="5" name="Freeform 5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37836" y="6544095"/>
            <a:ext cx="6009009" cy="6009009"/>
          </a:xfrm>
          <a:custGeom>
            <a:avLst/>
            <a:gdLst/>
            <a:ahLst/>
            <a:cxnLst/>
            <a:rect l="l" t="t" r="r" b="b"/>
            <a:pathLst>
              <a:path w="6009009" h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8100000">
            <a:off x="11884038" y="6896830"/>
            <a:ext cx="8209501" cy="6060105"/>
          </a:xfrm>
          <a:custGeom>
            <a:avLst/>
            <a:gdLst/>
            <a:ahLst/>
            <a:cxnLst/>
            <a:rect l="l" t="t" r="r" b="b"/>
            <a:pathLst>
              <a:path w="8209501" h="6060105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827992">
            <a:off x="13827799" y="7121643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766668" y="-22452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3"/>
                </a:lnTo>
                <a:lnTo>
                  <a:pt x="0" y="36713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3042606">
            <a:off x="-947227" y="8169399"/>
            <a:ext cx="4602247" cy="3514966"/>
          </a:xfrm>
          <a:custGeom>
            <a:avLst/>
            <a:gdLst/>
            <a:ahLst/>
            <a:cxnLst/>
            <a:rect l="l" t="t" r="r" b="b"/>
            <a:pathLst>
              <a:path w="4602247" h="3514966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19979" y="2492183"/>
            <a:ext cx="13448042" cy="179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lang="en-US" sz="10529" dirty="0" err="1">
                <a:solidFill>
                  <a:srgbClr val="FFFFFF"/>
                </a:solidFill>
                <a:latin typeface="Montserrat Ultra-Bold"/>
              </a:rPr>
              <a:t>ViperGPT</a:t>
            </a:r>
            <a:endParaRPr lang="en-US" sz="10529" dirty="0">
              <a:solidFill>
                <a:srgbClr val="FFFFFF"/>
              </a:solidFill>
              <a:latin typeface="Montserrat Ultra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640979" y="6000308"/>
            <a:ext cx="3006042" cy="439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1"/>
              </a:lnSpc>
            </a:pPr>
            <a:r>
              <a:rPr lang="en-US" sz="2586">
                <a:solidFill>
                  <a:srgbClr val="01204C"/>
                </a:solidFill>
                <a:latin typeface="Montserrat Medium"/>
              </a:rPr>
              <a:t>Presentation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19979" y="4186896"/>
            <a:ext cx="13448042" cy="3962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81"/>
              </a:lnSpc>
            </a:pPr>
            <a:r>
              <a:rPr lang="en-US" sz="5629">
                <a:solidFill>
                  <a:srgbClr val="FFFFFF"/>
                </a:solidFill>
                <a:latin typeface="Montserrat Ultra-Bold"/>
              </a:rPr>
              <a:t>Automatisierte Softwareentwicklung mit </a:t>
            </a:r>
          </a:p>
          <a:p>
            <a:pPr algn="ctr">
              <a:lnSpc>
                <a:spcPts val="7881"/>
              </a:lnSpc>
            </a:pPr>
            <a:r>
              <a:rPr lang="en-US" sz="5629">
                <a:solidFill>
                  <a:srgbClr val="FFFFFF"/>
                </a:solidFill>
                <a:latin typeface="Montserrat Ultra-Bold"/>
              </a:rPr>
              <a:t>Large Language und Computer Vision Models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142583" y="-3469343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32544" y="5017133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1" y="0"/>
                </a:lnTo>
                <a:lnTo>
                  <a:pt x="7242651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008834" y="3450589"/>
            <a:ext cx="1027033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Was </a:t>
            </a:r>
            <a:r>
              <a:rPr lang="en-US" sz="9200" dirty="0" err="1">
                <a:solidFill>
                  <a:srgbClr val="FFFFFF"/>
                </a:solidFill>
                <a:latin typeface="Canva Sans Bold"/>
              </a:rPr>
              <a:t>ist</a:t>
            </a:r>
            <a:r>
              <a:rPr lang="en-US" sz="9200" dirty="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9200" dirty="0" err="1">
                <a:solidFill>
                  <a:srgbClr val="FFFFFF"/>
                </a:solidFill>
                <a:latin typeface="Canva Sans Bold"/>
              </a:rPr>
              <a:t>ViperGPT</a:t>
            </a:r>
            <a:r>
              <a:rPr lang="en-US" sz="9200" dirty="0">
                <a:solidFill>
                  <a:srgbClr val="FFFFFF"/>
                </a:solidFill>
                <a:latin typeface="Canva Sans Bold"/>
              </a:rPr>
              <a:t>?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63403" y="6270647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869971" y="8535586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799782" y="5673452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4" y="0"/>
                </a:lnTo>
                <a:lnTo>
                  <a:pt x="3874294" y="2862134"/>
                </a:lnTo>
                <a:lnTo>
                  <a:pt x="0" y="28621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043710" y="542290"/>
            <a:ext cx="8200579" cy="9299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Modular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KI Werkzeug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Query und Bild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Query beantworten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Large Language Model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Code Generierung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Python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Computer Vision Modelle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Bilder Analysieren</a:t>
            </a:r>
          </a:p>
          <a:p>
            <a:pPr algn="ctr">
              <a:lnSpc>
                <a:spcPts val="7279"/>
              </a:lnSpc>
            </a:pPr>
            <a:r>
              <a:rPr lang="de-DE" sz="5199" dirty="0">
                <a:solidFill>
                  <a:srgbClr val="FFFFFF"/>
                </a:solidFill>
                <a:latin typeface="Canva Sans Bold"/>
              </a:rPr>
              <a:t>Ergebnis generieren</a:t>
            </a:r>
          </a:p>
        </p:txBody>
      </p:sp>
      <p:sp>
        <p:nvSpPr>
          <p:cNvPr id="7" name="Freeform 7"/>
          <p:cNvSpPr/>
          <p:nvPr/>
        </p:nvSpPr>
        <p:spPr>
          <a:xfrm>
            <a:off x="249988" y="-22452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3"/>
                </a:lnTo>
                <a:lnTo>
                  <a:pt x="0" y="36713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39072" y="987902"/>
            <a:ext cx="7009856" cy="6172200"/>
          </a:xfrm>
          <a:custGeom>
            <a:avLst/>
            <a:gdLst/>
            <a:ahLst/>
            <a:cxnLst/>
            <a:rect l="l" t="t" r="r" b="b"/>
            <a:pathLst>
              <a:path w="7009856" h="6172200">
                <a:moveTo>
                  <a:pt x="0" y="0"/>
                </a:moveTo>
                <a:lnTo>
                  <a:pt x="7009856" y="0"/>
                </a:lnTo>
                <a:lnTo>
                  <a:pt x="700985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639072" y="7064852"/>
            <a:ext cx="700985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14. März 2023</a:t>
            </a:r>
          </a:p>
        </p:txBody>
      </p:sp>
      <p:sp>
        <p:nvSpPr>
          <p:cNvPr id="4" name="Freeform 4"/>
          <p:cNvSpPr/>
          <p:nvPr/>
        </p:nvSpPr>
        <p:spPr>
          <a:xfrm>
            <a:off x="-4290954" y="3619489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9937750"/>
            <a:ext cx="800100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Canva Sans"/>
              </a:rPr>
              <a:t>https://de.wikipedia.org/wiki/Datei:Columbia_University_Logo.svg</a:t>
            </a:r>
          </a:p>
        </p:txBody>
      </p:sp>
      <p:sp>
        <p:nvSpPr>
          <p:cNvPr id="6" name="Freeform 6"/>
          <p:cNvSpPr/>
          <p:nvPr/>
        </p:nvSpPr>
        <p:spPr>
          <a:xfrm>
            <a:off x="14495228" y="-1164987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1"/>
                </a:lnTo>
                <a:lnTo>
                  <a:pt x="0" y="72426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644" y="1994764"/>
            <a:ext cx="5279416" cy="5434602"/>
          </a:xfrm>
          <a:custGeom>
            <a:avLst/>
            <a:gdLst/>
            <a:ahLst/>
            <a:cxnLst/>
            <a:rect l="l" t="t" r="r" b="b"/>
            <a:pathLst>
              <a:path w="5279416" h="5434602">
                <a:moveTo>
                  <a:pt x="0" y="0"/>
                </a:moveTo>
                <a:lnTo>
                  <a:pt x="5279416" y="0"/>
                </a:lnTo>
                <a:lnTo>
                  <a:pt x="5279416" y="5434602"/>
                </a:lnTo>
                <a:lnTo>
                  <a:pt x="0" y="54346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324607" y="2030277"/>
            <a:ext cx="5434602" cy="5434602"/>
          </a:xfrm>
          <a:custGeom>
            <a:avLst/>
            <a:gdLst/>
            <a:ahLst/>
            <a:cxnLst/>
            <a:rect l="l" t="t" r="r" b="b"/>
            <a:pathLst>
              <a:path w="5434602" h="5434602">
                <a:moveTo>
                  <a:pt x="0" y="0"/>
                </a:moveTo>
                <a:lnTo>
                  <a:pt x="5434602" y="0"/>
                </a:lnTo>
                <a:lnTo>
                  <a:pt x="5434602" y="5434601"/>
                </a:lnTo>
                <a:lnTo>
                  <a:pt x="0" y="54346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799756" y="2032359"/>
            <a:ext cx="5488244" cy="5397007"/>
          </a:xfrm>
          <a:custGeom>
            <a:avLst/>
            <a:gdLst/>
            <a:ahLst/>
            <a:cxnLst/>
            <a:rect l="l" t="t" r="r" b="b"/>
            <a:pathLst>
              <a:path w="5488244" h="5397007">
                <a:moveTo>
                  <a:pt x="0" y="0"/>
                </a:moveTo>
                <a:lnTo>
                  <a:pt x="5488244" y="0"/>
                </a:lnTo>
                <a:lnTo>
                  <a:pt x="5488244" y="5397007"/>
                </a:lnTo>
                <a:lnTo>
                  <a:pt x="0" y="53970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6146" r="-4970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30087" y="7334116"/>
            <a:ext cx="442853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Sachit Menon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24568" y="7369628"/>
            <a:ext cx="363468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Dídac Surís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08444" y="7334116"/>
            <a:ext cx="627955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spc="51">
                <a:solidFill>
                  <a:srgbClr val="FFFFFF"/>
                </a:solidFill>
                <a:latin typeface="Canva Sans Bold"/>
              </a:rPr>
              <a:t>Prof. Carl Vondrick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9220200"/>
            <a:ext cx="6474053" cy="1044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Canva Sans"/>
              </a:rPr>
              <a:t>https://sachit-menon.github.io/</a:t>
            </a:r>
          </a:p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Canva Sans"/>
              </a:rPr>
              <a:t>https://www.didacsuris.com/</a:t>
            </a:r>
          </a:p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Canva Sans"/>
              </a:rPr>
              <a:t>https://www.cs.columbia.edu/~vondrick/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165986" y="7915323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97198" y="3684439"/>
            <a:ext cx="1549360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Wie </a:t>
            </a:r>
            <a:r>
              <a:rPr lang="en-US" sz="9200" dirty="0" err="1">
                <a:solidFill>
                  <a:srgbClr val="FFFFFF"/>
                </a:solidFill>
                <a:latin typeface="Canva Sans Bold"/>
              </a:rPr>
              <a:t>funktioniert</a:t>
            </a:r>
            <a:r>
              <a:rPr lang="en-US" sz="9200" dirty="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9200" dirty="0" err="1">
                <a:solidFill>
                  <a:srgbClr val="FFFFFF"/>
                </a:solidFill>
                <a:latin typeface="Canva Sans Bold"/>
              </a:rPr>
              <a:t>ViperGPT</a:t>
            </a:r>
            <a:r>
              <a:rPr lang="en-US" sz="9200" dirty="0">
                <a:solidFill>
                  <a:srgbClr val="FFFFFF"/>
                </a:solidFill>
                <a:latin typeface="Canva Sans Bold"/>
              </a:rPr>
              <a:t>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41715" y="-4498043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702475" y="1612598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25882" y="7863086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752253" y="1028700"/>
            <a:ext cx="5418349" cy="4468692"/>
          </a:xfrm>
          <a:custGeom>
            <a:avLst/>
            <a:gdLst/>
            <a:ahLst/>
            <a:cxnLst/>
            <a:rect l="l" t="t" r="r" b="b"/>
            <a:pathLst>
              <a:path w="5418349" h="4468692">
                <a:moveTo>
                  <a:pt x="0" y="0"/>
                </a:moveTo>
                <a:lnTo>
                  <a:pt x="5418349" y="0"/>
                </a:lnTo>
                <a:lnTo>
                  <a:pt x="5418349" y="4468692"/>
                </a:lnTo>
                <a:lnTo>
                  <a:pt x="0" y="44686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1251"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4066418" y="2961932"/>
            <a:ext cx="0" cy="118635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7" name="Group 7"/>
          <p:cNvGrpSpPr/>
          <p:nvPr/>
        </p:nvGrpSpPr>
        <p:grpSpPr>
          <a:xfrm>
            <a:off x="3838099" y="1801788"/>
            <a:ext cx="456638" cy="45663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4066418" y="4661999"/>
            <a:ext cx="0" cy="119062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1" name="TextBox 11"/>
          <p:cNvSpPr txBox="1"/>
          <p:nvPr/>
        </p:nvSpPr>
        <p:spPr>
          <a:xfrm>
            <a:off x="11162570" y="7286970"/>
            <a:ext cx="25977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Ausführung</a:t>
            </a:r>
          </a:p>
        </p:txBody>
      </p:sp>
      <p:sp>
        <p:nvSpPr>
          <p:cNvPr id="12" name="AutoShape 12"/>
          <p:cNvSpPr/>
          <p:nvPr/>
        </p:nvSpPr>
        <p:spPr>
          <a:xfrm>
            <a:off x="6860470" y="7610502"/>
            <a:ext cx="44394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" name="AutoShape 13"/>
          <p:cNvSpPr/>
          <p:nvPr/>
        </p:nvSpPr>
        <p:spPr>
          <a:xfrm>
            <a:off x="10335793" y="7610502"/>
            <a:ext cx="82677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4" name="AutoShape 14"/>
          <p:cNvSpPr/>
          <p:nvPr/>
        </p:nvSpPr>
        <p:spPr>
          <a:xfrm>
            <a:off x="13760285" y="7610502"/>
            <a:ext cx="133849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5" name="AutoShape 15"/>
          <p:cNvSpPr/>
          <p:nvPr/>
        </p:nvSpPr>
        <p:spPr>
          <a:xfrm>
            <a:off x="12461427" y="5497392"/>
            <a:ext cx="0" cy="185625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6" name="Freeform 16"/>
          <p:cNvSpPr/>
          <p:nvPr/>
        </p:nvSpPr>
        <p:spPr>
          <a:xfrm>
            <a:off x="1272367" y="5852624"/>
            <a:ext cx="5588104" cy="3515757"/>
          </a:xfrm>
          <a:custGeom>
            <a:avLst/>
            <a:gdLst/>
            <a:ahLst/>
            <a:cxnLst/>
            <a:rect l="l" t="t" r="r" b="b"/>
            <a:pathLst>
              <a:path w="5588104" h="3515757">
                <a:moveTo>
                  <a:pt x="0" y="0"/>
                </a:moveTo>
                <a:lnTo>
                  <a:pt x="5588103" y="0"/>
                </a:lnTo>
                <a:lnTo>
                  <a:pt x="5588103" y="3515757"/>
                </a:lnTo>
                <a:lnTo>
                  <a:pt x="0" y="35157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195" r="-100391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14314" y="507732"/>
            <a:ext cx="770421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de-DE" sz="3000" dirty="0">
                <a:solidFill>
                  <a:srgbClr val="FFFFFF"/>
                </a:solidFill>
                <a:latin typeface="Canva Sans Bold"/>
              </a:rPr>
              <a:t>Query: Wie viele Muffins kann jedes Kind haben damit es fair ist?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52092" y="2338119"/>
            <a:ext cx="5428652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de-DE" sz="3000" dirty="0">
                <a:solidFill>
                  <a:srgbClr val="FFFFFF"/>
                </a:solidFill>
                <a:latin typeface="Canva Sans Bold"/>
              </a:rPr>
              <a:t>Prompt: Dokumentation/API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626929" y="4081609"/>
            <a:ext cx="945069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LLM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304415" y="7286970"/>
            <a:ext cx="303137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Canva Sans"/>
              </a:rPr>
              <a:t>Kompilierung</a:t>
            </a:r>
            <a:endParaRPr lang="en-US" sz="3399" dirty="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5098778" y="7286970"/>
            <a:ext cx="243079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Ergebnis: 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18" grpId="0"/>
      <p:bldP spid="19" grpId="0"/>
      <p:bldP spid="20" grpId="0"/>
      <p:bldP spid="2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-5170258" y="6665674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1" y="0"/>
                </a:lnTo>
                <a:lnTo>
                  <a:pt x="7242651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14782800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3342394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 rot="-5400000">
            <a:off x="3930071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6225828" y="3342394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9" name="AutoShape 9"/>
          <p:cNvSpPr/>
          <p:nvPr/>
        </p:nvSpPr>
        <p:spPr>
          <a:xfrm rot="-5400000">
            <a:off x="9191962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379157" y="174434"/>
            <a:ext cx="16643338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Modularität von ViperGPT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49211" y="3639431"/>
            <a:ext cx="3948832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>
                <a:solidFill>
                  <a:srgbClr val="FFFFFF"/>
                </a:solidFill>
                <a:latin typeface="Neue Machina Ultra-Bold"/>
              </a:rPr>
              <a:t>LLM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0371" y="5135245"/>
            <a:ext cx="3827671" cy="2128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Verschiedene LLMs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Kein Neutraining Notwendig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Für die Code Generierung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Für Rückfragen</a:t>
            </a:r>
          </a:p>
          <a:p>
            <a:pPr algn="l">
              <a:lnSpc>
                <a:spcPts val="2799"/>
              </a:lnSpc>
            </a:pPr>
            <a:endParaRPr lang="de-DE" sz="199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431922" y="3639431"/>
            <a:ext cx="3174773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>
                <a:solidFill>
                  <a:srgbClr val="FFFFFF"/>
                </a:solidFill>
                <a:latin typeface="Neue Machina Ultra-Bold"/>
              </a:rPr>
              <a:t>Code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567500" y="5105400"/>
            <a:ext cx="3694048" cy="2128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In Python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Dokumentation/API ist vorgegeben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Sehr variable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Einfach erweiterbar</a:t>
            </a:r>
          </a:p>
          <a:p>
            <a:pPr algn="l">
              <a:lnSpc>
                <a:spcPts val="2800"/>
              </a:lnSpc>
            </a:pPr>
            <a:endParaRPr lang="de-DE" sz="200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797843" y="5125720"/>
            <a:ext cx="3802142" cy="1409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Verschiede CV Modelle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Vorgegebene Modelle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Einfache Integration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Einfach erweiterbar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641033" y="3639431"/>
            <a:ext cx="4479716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>
                <a:solidFill>
                  <a:srgbClr val="FFFFFF"/>
                </a:solidFill>
                <a:latin typeface="Neue Machina Ultra-Bold"/>
              </a:rPr>
              <a:t>CV</a:t>
            </a:r>
          </a:p>
        </p:txBody>
      </p:sp>
      <p:grpSp>
        <p:nvGrpSpPr>
          <p:cNvPr id="22" name="Group 12">
            <a:extLst>
              <a:ext uri="{FF2B5EF4-FFF2-40B4-BE49-F238E27FC236}">
                <a16:creationId xmlns:a16="http://schemas.microsoft.com/office/drawing/2014/main" id="{5A26145A-55CB-503E-A5A0-D14D4BA2C8FB}"/>
              </a:ext>
            </a:extLst>
          </p:cNvPr>
          <p:cNvGrpSpPr/>
          <p:nvPr/>
        </p:nvGrpSpPr>
        <p:grpSpPr>
          <a:xfrm>
            <a:off x="880329" y="3243481"/>
            <a:ext cx="4527263" cy="5222885"/>
            <a:chOff x="0" y="0"/>
            <a:chExt cx="1192366" cy="1375575"/>
          </a:xfrm>
        </p:grpSpPr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A954F0-7909-7A02-DAC6-5F41FFE49D78}"/>
                </a:ext>
              </a:extLst>
            </p:cNvPr>
            <p:cNvSpPr/>
            <p:nvPr/>
          </p:nvSpPr>
          <p:spPr>
            <a:xfrm>
              <a:off x="0" y="0"/>
              <a:ext cx="1192366" cy="1375575"/>
            </a:xfrm>
            <a:custGeom>
              <a:avLst/>
              <a:gdLst/>
              <a:ahLst/>
              <a:cxnLst/>
              <a:rect l="l" t="t" r="r" b="b"/>
              <a:pathLst>
                <a:path w="1192366" h="1375575">
                  <a:moveTo>
                    <a:pt x="87213" y="0"/>
                  </a:moveTo>
                  <a:lnTo>
                    <a:pt x="1105152" y="0"/>
                  </a:lnTo>
                  <a:cubicBezTo>
                    <a:pt x="1128283" y="0"/>
                    <a:pt x="1150466" y="9189"/>
                    <a:pt x="1166822" y="25544"/>
                  </a:cubicBezTo>
                  <a:cubicBezTo>
                    <a:pt x="1183177" y="41900"/>
                    <a:pt x="1192366" y="64083"/>
                    <a:pt x="1192366" y="87213"/>
                  </a:cubicBezTo>
                  <a:lnTo>
                    <a:pt x="1192366" y="1288361"/>
                  </a:lnTo>
                  <a:cubicBezTo>
                    <a:pt x="1192366" y="1311492"/>
                    <a:pt x="1183177" y="1333675"/>
                    <a:pt x="1166822" y="1350030"/>
                  </a:cubicBezTo>
                  <a:cubicBezTo>
                    <a:pt x="1150466" y="1366386"/>
                    <a:pt x="1128283" y="1375575"/>
                    <a:pt x="1105152" y="1375575"/>
                  </a:cubicBezTo>
                  <a:lnTo>
                    <a:pt x="87213" y="1375575"/>
                  </a:lnTo>
                  <a:cubicBezTo>
                    <a:pt x="64083" y="1375575"/>
                    <a:pt x="41900" y="1366386"/>
                    <a:pt x="25544" y="1350030"/>
                  </a:cubicBezTo>
                  <a:cubicBezTo>
                    <a:pt x="9189" y="1333675"/>
                    <a:pt x="0" y="1311492"/>
                    <a:pt x="0" y="1288361"/>
                  </a:cubicBezTo>
                  <a:lnTo>
                    <a:pt x="0" y="87213"/>
                  </a:lnTo>
                  <a:cubicBezTo>
                    <a:pt x="0" y="64083"/>
                    <a:pt x="9189" y="41900"/>
                    <a:pt x="25544" y="25544"/>
                  </a:cubicBezTo>
                  <a:cubicBezTo>
                    <a:pt x="41900" y="9189"/>
                    <a:pt x="64083" y="0"/>
                    <a:pt x="872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2CA0E2"/>
              </a:solidFill>
              <a:prstDash val="solid"/>
              <a:round/>
            </a:ln>
          </p:spPr>
        </p:sp>
        <p:sp>
          <p:nvSpPr>
            <p:cNvPr id="24" name="TextBox 14">
              <a:extLst>
                <a:ext uri="{FF2B5EF4-FFF2-40B4-BE49-F238E27FC236}">
                  <a16:creationId xmlns:a16="http://schemas.microsoft.com/office/drawing/2014/main" id="{E3828A8D-5675-6257-927C-6F224CBCD931}"/>
                </a:ext>
              </a:extLst>
            </p:cNvPr>
            <p:cNvSpPr txBox="1"/>
            <p:nvPr/>
          </p:nvSpPr>
          <p:spPr>
            <a:xfrm>
              <a:off x="0" y="-38100"/>
              <a:ext cx="1192366" cy="141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05486" y="-3852585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14326" y="7527923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3342394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 rot="-5400000">
            <a:off x="3930071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6225828" y="3342394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9" name="AutoShape 9"/>
          <p:cNvSpPr/>
          <p:nvPr/>
        </p:nvSpPr>
        <p:spPr>
          <a:xfrm rot="-5400000">
            <a:off x="9191962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13" name="Freeform 13"/>
          <p:cNvSpPr/>
          <p:nvPr/>
        </p:nvSpPr>
        <p:spPr>
          <a:xfrm rot="-320654">
            <a:off x="15023685" y="2224"/>
            <a:ext cx="4471230" cy="2308815"/>
          </a:xfrm>
          <a:custGeom>
            <a:avLst/>
            <a:gdLst/>
            <a:ahLst/>
            <a:cxnLst/>
            <a:rect l="l" t="t" r="r" b="b"/>
            <a:pathLst>
              <a:path w="4471230" h="2308815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5651"/>
            </a:stretch>
          </a:blipFill>
        </p:spPr>
      </p:sp>
      <p:sp>
        <p:nvSpPr>
          <p:cNvPr id="14" name="Freeform 14"/>
          <p:cNvSpPr/>
          <p:nvPr/>
        </p:nvSpPr>
        <p:spPr>
          <a:xfrm rot="4661459">
            <a:off x="-860948" y="8286627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5778223" y="6543974"/>
            <a:ext cx="7210834" cy="5994006"/>
          </a:xfrm>
          <a:custGeom>
            <a:avLst/>
            <a:gdLst/>
            <a:ahLst/>
            <a:cxnLst/>
            <a:rect l="l" t="t" r="r" b="b"/>
            <a:pathLst>
              <a:path w="7210834" h="5994006">
                <a:moveTo>
                  <a:pt x="0" y="0"/>
                </a:moveTo>
                <a:lnTo>
                  <a:pt x="7210834" y="0"/>
                </a:lnTo>
                <a:lnTo>
                  <a:pt x="7210834" y="5994006"/>
                </a:lnTo>
                <a:lnTo>
                  <a:pt x="0" y="59940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08269" y="302403"/>
            <a:ext cx="15677493" cy="1527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8"/>
              </a:lnSpc>
            </a:pPr>
            <a:r>
              <a:rPr lang="en-US" sz="8862">
                <a:solidFill>
                  <a:srgbClr val="FFFFFF"/>
                </a:solidFill>
                <a:latin typeface="Neue Machina Ultra-Bold"/>
              </a:rPr>
              <a:t>Nutzung von ViperGPT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49211" y="3639431"/>
            <a:ext cx="3948832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 err="1">
                <a:solidFill>
                  <a:srgbClr val="FFFFFF"/>
                </a:solidFill>
                <a:latin typeface="Neue Machina Ultra-Bold"/>
              </a:rPr>
              <a:t>Aufbauen</a:t>
            </a:r>
            <a:endParaRPr lang="en-US" sz="5151" dirty="0">
              <a:solidFill>
                <a:srgbClr val="FFFFFF"/>
              </a:solidFill>
              <a:latin typeface="Neue Machina Ultra-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70371" y="5135245"/>
            <a:ext cx="3827671" cy="2846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Projekt Installieren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Kontext von ViperGPT verstehen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Fehler ausbessern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Speicherverfahren Entwickeln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de-DE" sz="1999" dirty="0">
                <a:solidFill>
                  <a:srgbClr val="FFFFFF"/>
                </a:solidFill>
                <a:latin typeface="Montserrat"/>
              </a:rPr>
              <a:t>Weitere LLMs aufsetzen</a:t>
            </a:r>
          </a:p>
          <a:p>
            <a:pPr algn="l">
              <a:lnSpc>
                <a:spcPts val="2799"/>
              </a:lnSpc>
            </a:pPr>
            <a:endParaRPr lang="de-DE" sz="199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431922" y="3639431"/>
            <a:ext cx="3174773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 err="1">
                <a:solidFill>
                  <a:srgbClr val="FFFFFF"/>
                </a:solidFill>
                <a:latin typeface="Neue Machina Ultra-Bold"/>
              </a:rPr>
              <a:t>Testen</a:t>
            </a:r>
            <a:endParaRPr lang="en-US" sz="5151" dirty="0">
              <a:solidFill>
                <a:srgbClr val="FFFFFF"/>
              </a:solidFill>
              <a:latin typeface="Neue Machina Ultra-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567500" y="5105400"/>
            <a:ext cx="3694048" cy="2128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ViperGPT Grundlagentests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Neue Queries erstellen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Alles durchtesten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Dokumentation aller Ergebnisse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97843" y="5125720"/>
            <a:ext cx="3670257" cy="248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Vergleich mit dem ViperGPT Paper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Vergleich des Codes mit verschiedenen LLMs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de-DE" sz="2000" dirty="0">
                <a:solidFill>
                  <a:srgbClr val="FFFFFF"/>
                </a:solidFill>
                <a:latin typeface="Montserrat"/>
              </a:rPr>
              <a:t>Einschätzung von Limitationen</a:t>
            </a:r>
          </a:p>
          <a:p>
            <a:pPr algn="l">
              <a:lnSpc>
                <a:spcPts val="2800"/>
              </a:lnSpc>
            </a:pPr>
            <a:endParaRPr lang="de-DE" sz="200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641033" y="3639431"/>
            <a:ext cx="4479716" cy="89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2"/>
              </a:lnSpc>
            </a:pPr>
            <a:r>
              <a:rPr lang="en-US" sz="5151" dirty="0" err="1">
                <a:solidFill>
                  <a:srgbClr val="FFFFFF"/>
                </a:solidFill>
                <a:latin typeface="Neue Machina Ultra-Bold"/>
              </a:rPr>
              <a:t>Auswerten</a:t>
            </a:r>
            <a:endParaRPr lang="en-US" sz="5151" dirty="0">
              <a:solidFill>
                <a:srgbClr val="FFFFFF"/>
              </a:solidFill>
              <a:latin typeface="Neue Machina Ultra-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9937750"/>
            <a:ext cx="10205634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https://viper.cs.columbia.edu/static/images/kids_muffins.jpg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7200405" y="7593656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6" y="0"/>
                </a:lnTo>
                <a:lnTo>
                  <a:pt x="8732716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30118" y="-4262385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3" y="0"/>
                </a:lnTo>
                <a:lnTo>
                  <a:pt x="7966833" y="7966833"/>
                </a:lnTo>
                <a:lnTo>
                  <a:pt x="0" y="79668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413706" y="-175159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4" y="0"/>
                </a:lnTo>
                <a:lnTo>
                  <a:pt x="3874294" y="2862134"/>
                </a:lnTo>
                <a:lnTo>
                  <a:pt x="0" y="28621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87105" y="174434"/>
            <a:ext cx="14272030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Projekt Informationen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7105" y="2207737"/>
            <a:ext cx="14946071" cy="7321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Testparameter: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22 Bilder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51 Queries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10 LLMs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4 Druchläufe pro Modell</a:t>
            </a:r>
          </a:p>
          <a:p>
            <a:pPr marL="1877219" lvl="3" indent="-469305" algn="l">
              <a:lnSpc>
                <a:spcPts val="4057"/>
              </a:lnSpc>
              <a:buFont typeface="Arial"/>
              <a:buChar char="￭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2040 Testergebnisse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CV Modelle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Glip / Mask R-CNN für Objekt Detektion und Segmentation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Clip für Objekt Evaluation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Blip für Bild basierte Rückfragen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Grafikkarte: NVidia 4070ti (8Gb Vram)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Systemumgebung: Windows + Anaconda</a:t>
            </a:r>
          </a:p>
          <a:p>
            <a:pPr marL="625740" lvl="1" indent="-312870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Programmier-/Testumgebung: VS-Code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Lokale LLM: LM Studio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514931" y="8302539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6" y="0"/>
                </a:lnTo>
                <a:lnTo>
                  <a:pt x="8732716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596311" y="-4328327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96029" y="6363925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780755" y="-4517093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9"/>
                </a:lnTo>
                <a:lnTo>
                  <a:pt x="0" y="106373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396029" y="6922879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4" y="0"/>
                </a:lnTo>
                <a:lnTo>
                  <a:pt x="3874294" y="2862134"/>
                </a:lnTo>
                <a:lnTo>
                  <a:pt x="0" y="28621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87105" y="174434"/>
            <a:ext cx="14272030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Welche LLMs?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7105" y="2207737"/>
            <a:ext cx="14946071" cy="626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Cloud Modelle die getestet werden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GPT 3.5 Turbo 0125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GPT 3.5 Turbo Instruct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GPT-4o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Modelle in LM-Studio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Codellama 7 B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Codellama 13 B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Codellama 34 B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Codellama 70 B hf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Codellama 34B Instruct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WizaardLM 1.0 Uncensored (Codellama 34B)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Meta Llama 3 70B Instruct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523509" y="4274503"/>
            <a:ext cx="524098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Beispiele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565568" y="510977"/>
            <a:ext cx="9156863" cy="6107628"/>
          </a:xfrm>
          <a:custGeom>
            <a:avLst/>
            <a:gdLst/>
            <a:ahLst/>
            <a:cxnLst/>
            <a:rect l="l" t="t" r="r" b="b"/>
            <a:pathLst>
              <a:path w="9156863" h="6107628">
                <a:moveTo>
                  <a:pt x="0" y="0"/>
                </a:moveTo>
                <a:lnTo>
                  <a:pt x="9156864" y="0"/>
                </a:lnTo>
                <a:lnTo>
                  <a:pt x="9156864" y="6107628"/>
                </a:lnTo>
                <a:lnTo>
                  <a:pt x="0" y="61076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6523355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do you get if you combine the colors of the flowers?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473918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https://www.artheroes.de/de/wandbild/poster-blumen/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565568" y="510977"/>
            <a:ext cx="9156863" cy="6107628"/>
          </a:xfrm>
          <a:custGeom>
            <a:avLst/>
            <a:gdLst/>
            <a:ahLst/>
            <a:cxnLst/>
            <a:rect l="l" t="t" r="r" b="b"/>
            <a:pathLst>
              <a:path w="9156863" h="6107628">
                <a:moveTo>
                  <a:pt x="0" y="0"/>
                </a:moveTo>
                <a:lnTo>
                  <a:pt x="9156864" y="0"/>
                </a:lnTo>
                <a:lnTo>
                  <a:pt x="9156864" y="6107628"/>
                </a:lnTo>
                <a:lnTo>
                  <a:pt x="0" y="61076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6523355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do you get if you mix the colors of the flowers?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064944" y="429915"/>
            <a:ext cx="8158112" cy="6127649"/>
          </a:xfrm>
          <a:custGeom>
            <a:avLst/>
            <a:gdLst/>
            <a:ahLst/>
            <a:cxnLst/>
            <a:rect l="l" t="t" r="r" b="b"/>
            <a:pathLst>
              <a:path w="8158112" h="6127649">
                <a:moveTo>
                  <a:pt x="0" y="0"/>
                </a:moveTo>
                <a:lnTo>
                  <a:pt x="8158112" y="0"/>
                </a:lnTo>
                <a:lnTo>
                  <a:pt x="8158112" y="6127648"/>
                </a:lnTo>
                <a:lnTo>
                  <a:pt x="0" y="61276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6523355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do you get if you mix the colors of the flowers?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473918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https://nature.desktopnexus.com/wallpaper/464079/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63339" y="429915"/>
            <a:ext cx="12361322" cy="6953243"/>
          </a:xfrm>
          <a:custGeom>
            <a:avLst/>
            <a:gdLst/>
            <a:ahLst/>
            <a:cxnLst/>
            <a:rect l="l" t="t" r="r" b="b"/>
            <a:pathLst>
              <a:path w="12361322" h="6953243">
                <a:moveTo>
                  <a:pt x="0" y="0"/>
                </a:moveTo>
                <a:lnTo>
                  <a:pt x="12361322" y="0"/>
                </a:lnTo>
                <a:lnTo>
                  <a:pt x="12361322" y="6953243"/>
                </a:lnTo>
                <a:lnTo>
                  <a:pt x="0" y="69532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How many children are in the picture?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472270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https://www.diebayerische.de/ratgeber/aufsichtspflicht-am-wandertag-das-gilt-fuer-lehrer/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63339" y="429915"/>
            <a:ext cx="12361322" cy="6953243"/>
          </a:xfrm>
          <a:custGeom>
            <a:avLst/>
            <a:gdLst/>
            <a:ahLst/>
            <a:cxnLst/>
            <a:rect l="l" t="t" r="r" b="b"/>
            <a:pathLst>
              <a:path w="12361322" h="6953243">
                <a:moveTo>
                  <a:pt x="0" y="0"/>
                </a:moveTo>
                <a:lnTo>
                  <a:pt x="12361322" y="0"/>
                </a:lnTo>
                <a:lnTo>
                  <a:pt x="12361322" y="6953243"/>
                </a:lnTo>
                <a:lnTo>
                  <a:pt x="0" y="69532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is the shirt of the last child?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63339" y="429915"/>
            <a:ext cx="12361322" cy="6953243"/>
          </a:xfrm>
          <a:custGeom>
            <a:avLst/>
            <a:gdLst/>
            <a:ahLst/>
            <a:cxnLst/>
            <a:rect l="l" t="t" r="r" b="b"/>
            <a:pathLst>
              <a:path w="12361322" h="6953243">
                <a:moveTo>
                  <a:pt x="0" y="0"/>
                </a:moveTo>
                <a:lnTo>
                  <a:pt x="12361322" y="0"/>
                </a:lnTo>
                <a:lnTo>
                  <a:pt x="12361322" y="6953243"/>
                </a:lnTo>
                <a:lnTo>
                  <a:pt x="0" y="69532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is the shirt of the last child from the left of the picture?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228103" y="429915"/>
            <a:ext cx="9831793" cy="6554529"/>
          </a:xfrm>
          <a:custGeom>
            <a:avLst/>
            <a:gdLst/>
            <a:ahLst/>
            <a:cxnLst/>
            <a:rect l="l" t="t" r="r" b="b"/>
            <a:pathLst>
              <a:path w="9831793" h="6554529">
                <a:moveTo>
                  <a:pt x="0" y="0"/>
                </a:moveTo>
                <a:lnTo>
                  <a:pt x="9831794" y="0"/>
                </a:lnTo>
                <a:lnTo>
                  <a:pt x="9831794" y="6554529"/>
                </a:lnTo>
                <a:lnTo>
                  <a:pt x="0" y="65545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are the toppings of the top-right pizza?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7723092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https://www.istockphoto.com/de/foto/sechs-verschiedene-pizza-set-men%C3%BC-auf-dem-holztisch-italienische-fo-gm954478106-260595627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52392" y="531915"/>
            <a:ext cx="5096496" cy="6858692"/>
            <a:chOff x="0" y="0"/>
            <a:chExt cx="1342287" cy="1806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42287" cy="1806404"/>
            </a:xfrm>
            <a:custGeom>
              <a:avLst/>
              <a:gdLst/>
              <a:ahLst/>
              <a:cxnLst/>
              <a:rect l="l" t="t" r="r" b="b"/>
              <a:pathLst>
                <a:path w="1342287" h="1806404">
                  <a:moveTo>
                    <a:pt x="0" y="0"/>
                  </a:moveTo>
                  <a:lnTo>
                    <a:pt x="1342287" y="0"/>
                  </a:lnTo>
                  <a:lnTo>
                    <a:pt x="1342287" y="1806404"/>
                  </a:lnTo>
                  <a:lnTo>
                    <a:pt x="0" y="18064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42287" cy="1844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639113" y="531915"/>
            <a:ext cx="5096496" cy="7155434"/>
            <a:chOff x="0" y="0"/>
            <a:chExt cx="1342287" cy="188455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42287" cy="1884559"/>
            </a:xfrm>
            <a:custGeom>
              <a:avLst/>
              <a:gdLst/>
              <a:ahLst/>
              <a:cxnLst/>
              <a:rect l="l" t="t" r="r" b="b"/>
              <a:pathLst>
                <a:path w="1342287" h="1884559">
                  <a:moveTo>
                    <a:pt x="0" y="0"/>
                  </a:moveTo>
                  <a:lnTo>
                    <a:pt x="1342287" y="0"/>
                  </a:lnTo>
                  <a:lnTo>
                    <a:pt x="1342287" y="1884559"/>
                  </a:lnTo>
                  <a:lnTo>
                    <a:pt x="0" y="18845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42287" cy="19226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398907" y="-656906"/>
            <a:ext cx="5490186" cy="8089521"/>
          </a:xfrm>
          <a:custGeom>
            <a:avLst/>
            <a:gdLst/>
            <a:ahLst/>
            <a:cxnLst/>
            <a:rect l="l" t="t" r="r" b="b"/>
            <a:pathLst>
              <a:path w="5490186" h="8089521">
                <a:moveTo>
                  <a:pt x="0" y="0"/>
                </a:moveTo>
                <a:lnTo>
                  <a:pt x="5490186" y="0"/>
                </a:lnTo>
                <a:lnTo>
                  <a:pt x="5490186" y="8089521"/>
                </a:lnTo>
                <a:lnTo>
                  <a:pt x="0" y="80895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Tell me about the competition between the two skyscrapers in the image.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129368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https://julietamayacastillo.tumblr.com/image/182905794783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039544" y="429915"/>
            <a:ext cx="10208911" cy="6805941"/>
          </a:xfrm>
          <a:custGeom>
            <a:avLst/>
            <a:gdLst/>
            <a:ahLst/>
            <a:cxnLst/>
            <a:rect l="l" t="t" r="r" b="b"/>
            <a:pathLst>
              <a:path w="10208911" h="6805941">
                <a:moveTo>
                  <a:pt x="0" y="0"/>
                </a:moveTo>
                <a:lnTo>
                  <a:pt x="10208912" y="0"/>
                </a:lnTo>
                <a:lnTo>
                  <a:pt x="10208912" y="6805941"/>
                </a:lnTo>
                <a:lnTo>
                  <a:pt x="0" y="680594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Which animal, from the picture, is the fastest?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117828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https://www.etsy.com/de/listing/1298587024/lion-tiger-and-jaguar-canvas-art-lion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84343" y="429915"/>
            <a:ext cx="6919314" cy="6919314"/>
          </a:xfrm>
          <a:custGeom>
            <a:avLst/>
            <a:gdLst/>
            <a:ahLst/>
            <a:cxnLst/>
            <a:rect l="l" t="t" r="r" b="b"/>
            <a:pathLst>
              <a:path w="6919314" h="6919314">
                <a:moveTo>
                  <a:pt x="0" y="0"/>
                </a:moveTo>
                <a:lnTo>
                  <a:pt x="6919314" y="0"/>
                </a:lnTo>
                <a:lnTo>
                  <a:pt x="6919314" y="6919314"/>
                </a:lnTo>
                <a:lnTo>
                  <a:pt x="0" y="69193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667078"/>
            <a:ext cx="1039328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the word in the image?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0205634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Eigenes Bild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528829"/>
            <a:ext cx="16227131" cy="6402956"/>
          </a:xfrm>
          <a:custGeom>
            <a:avLst/>
            <a:gdLst/>
            <a:ahLst/>
            <a:cxnLst/>
            <a:rect l="l" t="t" r="r" b="b"/>
            <a:pathLst>
              <a:path w="16227131" h="6402956">
                <a:moveTo>
                  <a:pt x="0" y="0"/>
                </a:moveTo>
                <a:lnTo>
                  <a:pt x="16227131" y="0"/>
                </a:lnTo>
                <a:lnTo>
                  <a:pt x="16227131" y="6402955"/>
                </a:lnTo>
                <a:lnTo>
                  <a:pt x="0" y="64029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24102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the name of the longest book series on the shelf?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0205634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Eigenes Bild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815166" y="323950"/>
            <a:ext cx="10657669" cy="7108665"/>
          </a:xfrm>
          <a:custGeom>
            <a:avLst/>
            <a:gdLst/>
            <a:ahLst/>
            <a:cxnLst/>
            <a:rect l="l" t="t" r="r" b="b"/>
            <a:pathLst>
              <a:path w="10657669" h="7108665">
                <a:moveTo>
                  <a:pt x="0" y="0"/>
                </a:moveTo>
                <a:lnTo>
                  <a:pt x="10657668" y="0"/>
                </a:lnTo>
                <a:lnTo>
                  <a:pt x="10657668" y="7108665"/>
                </a:lnTo>
                <a:lnTo>
                  <a:pt x="0" y="710866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are the students learning in the picture?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47275"/>
            <a:ext cx="1915734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Canva Sans"/>
              </a:rPr>
              <a:t>https://www.istockphoto.com/de/foto/reifer-kaukasischer-lehrer-verteilt-pr%C3%BCfungen-an-multirassische-gymnasiasten-gm1331573219-414670127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47356" y="7337365"/>
            <a:ext cx="1039328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Decribe what is on the image.</a:t>
            </a:r>
          </a:p>
        </p:txBody>
      </p:sp>
      <p:sp>
        <p:nvSpPr>
          <p:cNvPr id="6" name="Freeform 6"/>
          <p:cNvSpPr/>
          <p:nvPr/>
        </p:nvSpPr>
        <p:spPr>
          <a:xfrm>
            <a:off x="5656269" y="193382"/>
            <a:ext cx="7239233" cy="7239233"/>
          </a:xfrm>
          <a:custGeom>
            <a:avLst/>
            <a:gdLst/>
            <a:ahLst/>
            <a:cxnLst/>
            <a:rect l="l" t="t" r="r" b="b"/>
            <a:pathLst>
              <a:path w="7239233" h="7239233">
                <a:moveTo>
                  <a:pt x="0" y="0"/>
                </a:moveTo>
                <a:lnTo>
                  <a:pt x="7239233" y="0"/>
                </a:lnTo>
                <a:lnTo>
                  <a:pt x="7239233" y="7239233"/>
                </a:lnTo>
                <a:lnTo>
                  <a:pt x="0" y="72392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9937750"/>
            <a:ext cx="10205634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https://wildrift.leagueoflegends.com/de-de/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47356" y="7337365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How many virtual characters can be seen in the image?</a:t>
            </a:r>
          </a:p>
        </p:txBody>
      </p:sp>
      <p:sp>
        <p:nvSpPr>
          <p:cNvPr id="6" name="Freeform 6"/>
          <p:cNvSpPr/>
          <p:nvPr/>
        </p:nvSpPr>
        <p:spPr>
          <a:xfrm>
            <a:off x="5656269" y="193382"/>
            <a:ext cx="7239233" cy="7239233"/>
          </a:xfrm>
          <a:custGeom>
            <a:avLst/>
            <a:gdLst/>
            <a:ahLst/>
            <a:cxnLst/>
            <a:rect l="l" t="t" r="r" b="b"/>
            <a:pathLst>
              <a:path w="7239233" h="7239233">
                <a:moveTo>
                  <a:pt x="0" y="0"/>
                </a:moveTo>
                <a:lnTo>
                  <a:pt x="7239233" y="0"/>
                </a:lnTo>
                <a:lnTo>
                  <a:pt x="7239233" y="7239233"/>
                </a:lnTo>
                <a:lnTo>
                  <a:pt x="0" y="72392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56269" y="193382"/>
            <a:ext cx="7239233" cy="7239233"/>
          </a:xfrm>
          <a:custGeom>
            <a:avLst/>
            <a:gdLst/>
            <a:ahLst/>
            <a:cxnLst/>
            <a:rect l="l" t="t" r="r" b="b"/>
            <a:pathLst>
              <a:path w="7239233" h="7239233">
                <a:moveTo>
                  <a:pt x="0" y="0"/>
                </a:moveTo>
                <a:lnTo>
                  <a:pt x="7239233" y="0"/>
                </a:lnTo>
                <a:lnTo>
                  <a:pt x="7239233" y="7239233"/>
                </a:lnTo>
                <a:lnTo>
                  <a:pt x="0" y="72392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the name of the oldest League of Legends champion in the picture?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630158" y="0"/>
            <a:ext cx="5027685" cy="7495440"/>
          </a:xfrm>
          <a:custGeom>
            <a:avLst/>
            <a:gdLst/>
            <a:ahLst/>
            <a:cxnLst/>
            <a:rect l="l" t="t" r="r" b="b"/>
            <a:pathLst>
              <a:path w="5027685" h="7495440">
                <a:moveTo>
                  <a:pt x="0" y="0"/>
                </a:moveTo>
                <a:lnTo>
                  <a:pt x="5027684" y="0"/>
                </a:lnTo>
                <a:lnTo>
                  <a:pt x="5027684" y="7495440"/>
                </a:lnTo>
                <a:lnTo>
                  <a:pt x="0" y="74954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the name of the holiday depicted in the image?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976731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https://www.etsy.com/de/listing/1100800321/diego-velazquez-die-kreuzigung-jesu-1630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11639476" y="7873912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6" y="0"/>
                </a:lnTo>
                <a:lnTo>
                  <a:pt x="8732716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457682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9"/>
                </a:lnTo>
                <a:lnTo>
                  <a:pt x="0" y="106373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007985" y="4289234"/>
            <a:ext cx="14272030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Das ist ViperGPT</a:t>
            </a:r>
          </a:p>
        </p:txBody>
      </p:sp>
      <p:sp>
        <p:nvSpPr>
          <p:cNvPr id="6" name="Freeform 6"/>
          <p:cNvSpPr/>
          <p:nvPr/>
        </p:nvSpPr>
        <p:spPr>
          <a:xfrm>
            <a:off x="-3738863" y="4926125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-1154598" y="6208486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6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6" y="5636604"/>
                </a:lnTo>
                <a:lnTo>
                  <a:pt x="4903846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320654">
            <a:off x="15023685" y="2224"/>
            <a:ext cx="4471230" cy="2308815"/>
          </a:xfrm>
          <a:custGeom>
            <a:avLst/>
            <a:gdLst/>
            <a:ahLst/>
            <a:cxnLst/>
            <a:rect l="l" t="t" r="r" b="b"/>
            <a:pathLst>
              <a:path w="4471230" h="2308815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5651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040393" y="3383934"/>
            <a:ext cx="1486138" cy="1352483"/>
            <a:chOff x="0" y="0"/>
            <a:chExt cx="391411" cy="356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1411" cy="356210"/>
            </a:xfrm>
            <a:custGeom>
              <a:avLst/>
              <a:gdLst/>
              <a:ahLst/>
              <a:cxnLst/>
              <a:rect l="l" t="t" r="r" b="b"/>
              <a:pathLst>
                <a:path w="391411" h="356210">
                  <a:moveTo>
                    <a:pt x="0" y="0"/>
                  </a:moveTo>
                  <a:lnTo>
                    <a:pt x="391411" y="0"/>
                  </a:lnTo>
                  <a:lnTo>
                    <a:pt x="391411" y="356210"/>
                  </a:lnTo>
                  <a:lnTo>
                    <a:pt x="0" y="356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91411" cy="394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257958" y="2860422"/>
            <a:ext cx="1486138" cy="1352483"/>
            <a:chOff x="0" y="0"/>
            <a:chExt cx="391411" cy="3562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1411" cy="356210"/>
            </a:xfrm>
            <a:custGeom>
              <a:avLst/>
              <a:gdLst/>
              <a:ahLst/>
              <a:cxnLst/>
              <a:rect l="l" t="t" r="r" b="b"/>
              <a:pathLst>
                <a:path w="391411" h="356210">
                  <a:moveTo>
                    <a:pt x="0" y="0"/>
                  </a:moveTo>
                  <a:lnTo>
                    <a:pt x="391411" y="0"/>
                  </a:lnTo>
                  <a:lnTo>
                    <a:pt x="391411" y="356210"/>
                  </a:lnTo>
                  <a:lnTo>
                    <a:pt x="0" y="356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1411" cy="394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884802" y="6454294"/>
            <a:ext cx="1486138" cy="1055742"/>
            <a:chOff x="0" y="0"/>
            <a:chExt cx="391411" cy="2780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411" cy="278055"/>
            </a:xfrm>
            <a:custGeom>
              <a:avLst/>
              <a:gdLst/>
              <a:ahLst/>
              <a:cxnLst/>
              <a:rect l="l" t="t" r="r" b="b"/>
              <a:pathLst>
                <a:path w="391411" h="278055">
                  <a:moveTo>
                    <a:pt x="0" y="0"/>
                  </a:moveTo>
                  <a:lnTo>
                    <a:pt x="391411" y="0"/>
                  </a:lnTo>
                  <a:lnTo>
                    <a:pt x="391411" y="278055"/>
                  </a:lnTo>
                  <a:lnTo>
                    <a:pt x="0" y="2780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411" cy="316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6333554" y="7510036"/>
            <a:ext cx="1486138" cy="1237084"/>
            <a:chOff x="0" y="0"/>
            <a:chExt cx="391411" cy="3258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411" cy="325816"/>
            </a:xfrm>
            <a:custGeom>
              <a:avLst/>
              <a:gdLst/>
              <a:ahLst/>
              <a:cxnLst/>
              <a:rect l="l" t="t" r="r" b="b"/>
              <a:pathLst>
                <a:path w="391411" h="325816">
                  <a:moveTo>
                    <a:pt x="0" y="0"/>
                  </a:moveTo>
                  <a:lnTo>
                    <a:pt x="391411" y="0"/>
                  </a:lnTo>
                  <a:lnTo>
                    <a:pt x="391411" y="325816"/>
                  </a:lnTo>
                  <a:lnTo>
                    <a:pt x="0" y="3258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411" cy="363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227809" y="8338348"/>
            <a:ext cx="1486138" cy="1416737"/>
            <a:chOff x="0" y="0"/>
            <a:chExt cx="391411" cy="37313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91411" cy="373132"/>
            </a:xfrm>
            <a:custGeom>
              <a:avLst/>
              <a:gdLst/>
              <a:ahLst/>
              <a:cxnLst/>
              <a:rect l="l" t="t" r="r" b="b"/>
              <a:pathLst>
                <a:path w="391411" h="373132">
                  <a:moveTo>
                    <a:pt x="0" y="0"/>
                  </a:moveTo>
                  <a:lnTo>
                    <a:pt x="391411" y="0"/>
                  </a:lnTo>
                  <a:lnTo>
                    <a:pt x="391411" y="373132"/>
                  </a:lnTo>
                  <a:lnTo>
                    <a:pt x="0" y="373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391411" cy="4112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713946" y="7510036"/>
            <a:ext cx="1486138" cy="1237084"/>
            <a:chOff x="0" y="0"/>
            <a:chExt cx="391411" cy="32581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91411" cy="325816"/>
            </a:xfrm>
            <a:custGeom>
              <a:avLst/>
              <a:gdLst/>
              <a:ahLst/>
              <a:cxnLst/>
              <a:rect l="l" t="t" r="r" b="b"/>
              <a:pathLst>
                <a:path w="391411" h="325816">
                  <a:moveTo>
                    <a:pt x="0" y="0"/>
                  </a:moveTo>
                  <a:lnTo>
                    <a:pt x="391411" y="0"/>
                  </a:lnTo>
                  <a:lnTo>
                    <a:pt x="391411" y="325816"/>
                  </a:lnTo>
                  <a:lnTo>
                    <a:pt x="0" y="3258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91411" cy="363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607368" y="7809632"/>
            <a:ext cx="1486138" cy="1237084"/>
            <a:chOff x="0" y="0"/>
            <a:chExt cx="391411" cy="32581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91411" cy="325816"/>
            </a:xfrm>
            <a:custGeom>
              <a:avLst/>
              <a:gdLst/>
              <a:ahLst/>
              <a:cxnLst/>
              <a:rect l="l" t="t" r="r" b="b"/>
              <a:pathLst>
                <a:path w="391411" h="325816">
                  <a:moveTo>
                    <a:pt x="0" y="0"/>
                  </a:moveTo>
                  <a:lnTo>
                    <a:pt x="391411" y="0"/>
                  </a:lnTo>
                  <a:lnTo>
                    <a:pt x="391411" y="325816"/>
                  </a:lnTo>
                  <a:lnTo>
                    <a:pt x="0" y="3258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391411" cy="363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144000" y="8518001"/>
            <a:ext cx="1486138" cy="1237084"/>
            <a:chOff x="0" y="0"/>
            <a:chExt cx="391411" cy="32581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91411" cy="325816"/>
            </a:xfrm>
            <a:custGeom>
              <a:avLst/>
              <a:gdLst/>
              <a:ahLst/>
              <a:cxnLst/>
              <a:rect l="l" t="t" r="r" b="b"/>
              <a:pathLst>
                <a:path w="391411" h="325816">
                  <a:moveTo>
                    <a:pt x="0" y="0"/>
                  </a:moveTo>
                  <a:lnTo>
                    <a:pt x="391411" y="0"/>
                  </a:lnTo>
                  <a:lnTo>
                    <a:pt x="391411" y="325816"/>
                  </a:lnTo>
                  <a:lnTo>
                    <a:pt x="0" y="3258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91411" cy="363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413706" y="-175159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4" y="0"/>
                </a:lnTo>
                <a:lnTo>
                  <a:pt x="3874294" y="2862134"/>
                </a:lnTo>
                <a:lnTo>
                  <a:pt x="0" y="28621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925861" y="7046518"/>
            <a:ext cx="8959061" cy="6831284"/>
          </a:xfrm>
          <a:custGeom>
            <a:avLst/>
            <a:gdLst/>
            <a:ahLst/>
            <a:cxnLst/>
            <a:rect l="l" t="t" r="r" b="b"/>
            <a:pathLst>
              <a:path w="8959061" h="6831284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007985" y="4289234"/>
            <a:ext cx="14272030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Gibt es noch Fragen?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63339" y="656044"/>
            <a:ext cx="12361322" cy="6469092"/>
          </a:xfrm>
          <a:custGeom>
            <a:avLst/>
            <a:gdLst/>
            <a:ahLst/>
            <a:cxnLst/>
            <a:rect l="l" t="t" r="r" b="b"/>
            <a:pathLst>
              <a:path w="12361322" h="6469092">
                <a:moveTo>
                  <a:pt x="0" y="0"/>
                </a:moveTo>
                <a:lnTo>
                  <a:pt x="12361322" y="0"/>
                </a:lnTo>
                <a:lnTo>
                  <a:pt x="12361322" y="6469092"/>
                </a:lnTo>
                <a:lnTo>
                  <a:pt x="0" y="646909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common school subject is the student writing on the board in the picture?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3601678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https://www.lernerfolge-aachen.de/warum-ist-es-so-wichtig-mathematik-zu-lernen/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63339" y="429915"/>
            <a:ext cx="12361322" cy="6953243"/>
          </a:xfrm>
          <a:custGeom>
            <a:avLst/>
            <a:gdLst/>
            <a:ahLst/>
            <a:cxnLst/>
            <a:rect l="l" t="t" r="r" b="b"/>
            <a:pathLst>
              <a:path w="12361322" h="6953243">
                <a:moveTo>
                  <a:pt x="0" y="0"/>
                </a:moveTo>
                <a:lnTo>
                  <a:pt x="12361322" y="0"/>
                </a:lnTo>
                <a:lnTo>
                  <a:pt x="12361322" y="6953243"/>
                </a:lnTo>
                <a:lnTo>
                  <a:pt x="0" y="69532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color is the shirt of the first child from the left of the picture?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508828" y="530927"/>
            <a:ext cx="7270345" cy="6521499"/>
          </a:xfrm>
          <a:custGeom>
            <a:avLst/>
            <a:gdLst/>
            <a:ahLst/>
            <a:cxnLst/>
            <a:rect l="l" t="t" r="r" b="b"/>
            <a:pathLst>
              <a:path w="7270345" h="6521499">
                <a:moveTo>
                  <a:pt x="0" y="0"/>
                </a:moveTo>
                <a:lnTo>
                  <a:pt x="7270344" y="0"/>
                </a:lnTo>
                <a:lnTo>
                  <a:pt x="7270344" y="6521499"/>
                </a:lnTo>
                <a:lnTo>
                  <a:pt x="0" y="652149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65568" y="7287908"/>
            <a:ext cx="915686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sticker is in the bottom-right corner of the laptop?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330493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https://www.amazon.de/SUCK-Kratz-Laptop-Katzenspielzeug-Katzenminze-Kratzspielzeug/dp/B00ZFSFOO4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697147" y="174684"/>
            <a:ext cx="10893705" cy="7257931"/>
          </a:xfrm>
          <a:custGeom>
            <a:avLst/>
            <a:gdLst/>
            <a:ahLst/>
            <a:cxnLst/>
            <a:rect l="l" t="t" r="r" b="b"/>
            <a:pathLst>
              <a:path w="10893705" h="7257931">
                <a:moveTo>
                  <a:pt x="0" y="0"/>
                </a:moveTo>
                <a:lnTo>
                  <a:pt x="10893706" y="0"/>
                </a:lnTo>
                <a:lnTo>
                  <a:pt x="10893706" y="7257931"/>
                </a:lnTo>
                <a:lnTo>
                  <a:pt x="0" y="72579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7356" y="7337365"/>
            <a:ext cx="1039328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the spelling mistake in the image?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9937750"/>
            <a:ext cx="10205634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"/>
              </a:rPr>
              <a:t>https://udayton.edu/studev/housing/residential_facilities/stuart_complex.php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9157" y="174434"/>
            <a:ext cx="16379568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Bisherige Auffälligkeiten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7105" y="2240709"/>
            <a:ext cx="14946071" cy="7689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Zeit pro Testdurchlauf ca. 90 Minuten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Tendenzen der LLMs: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Fehlende Rückfragen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Objektgruppe nur aus Liste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Model gibt manchmal den Prompt zurück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Model ignoriert Angabe über Code-Start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Modell gibt Instruktionen statt Code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Positionsbeschreibungen funktionieren nicht immer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Tendenzen der CV-Modelle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Alter der Personen wird nicht gut erkannt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Kleine Objekte werden übersehen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Langer Zeitaufwand 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Texterkennung ist schwierig</a:t>
            </a: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869971" y="8535586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08269" y="302403"/>
            <a:ext cx="15677493" cy="1527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8"/>
              </a:lnSpc>
            </a:pPr>
            <a:r>
              <a:rPr lang="en-US" sz="8862">
                <a:solidFill>
                  <a:srgbClr val="FFFFFF"/>
                </a:solidFill>
                <a:latin typeface="Neue Machina Ultra-Bold"/>
              </a:rPr>
              <a:t>Orginal Planung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8269" y="1772735"/>
            <a:ext cx="11887695" cy="810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Motivation/Einführung</a:t>
            </a: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Grundlage Aufstellen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Erklärung der Fachbegriffe im Kontext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Aufbau der LLMs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Aufbau des Tools ViperGPT</a:t>
            </a: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Bisherige Ansätze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Chameleon/Visprog 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RAG</a:t>
            </a: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Eigene Tests/Arbeit/Umsetzung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Aufgaben mit verschiedenen LLMs testen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neue Aufgaben aufstellen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Neue Api Spezifikation erstellen</a:t>
            </a: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Bewertung/Auswertung der Ergebnisse</a:t>
            </a: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>
                <a:solidFill>
                  <a:srgbClr val="FFFFFF"/>
                </a:solidFill>
                <a:latin typeface="Montserrat"/>
              </a:rPr>
              <a:t>Fazit oder möglicherweise Ausblick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869971" y="8535586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8269" y="302403"/>
            <a:ext cx="17349321" cy="1527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8"/>
              </a:lnSpc>
            </a:pPr>
            <a:r>
              <a:rPr lang="en-US" sz="8862">
                <a:solidFill>
                  <a:srgbClr val="FFFFFF"/>
                </a:solidFill>
                <a:latin typeface="Neue Machina Ultra-Bold"/>
              </a:rPr>
              <a:t>Vorrausichtliches Ergebnis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8269" y="1772735"/>
            <a:ext cx="11887695" cy="8216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Motivation/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Einführung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Grundlage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Aufstellen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Erklärung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der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Fachbegriffe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im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Kontext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Aufbau der LLMs</a:t>
            </a: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Aufbau des Tools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ViperGPT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Komplikationen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>
                <a:solidFill>
                  <a:srgbClr val="FFFFFF"/>
                </a:solidFill>
                <a:latin typeface="Montserrat"/>
              </a:rPr>
              <a:t>Umsetzung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Codefehler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Erweiterung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Eigene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Tests/Arbeit/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Umsetzung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Aufgaben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mit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verschiedenen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LLMs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testen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1433545" lvl="2" indent="-477848" algn="l">
              <a:lnSpc>
                <a:spcPts val="4647"/>
              </a:lnSpc>
              <a:buFont typeface="Arial"/>
              <a:buChar char="⚬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neue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Aufgaben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aufstellen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Bewertung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/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Auswertung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der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Ergebnisse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marL="716772" lvl="1" indent="-358386" algn="l">
              <a:lnSpc>
                <a:spcPts val="4647"/>
              </a:lnSpc>
              <a:buFont typeface="Arial"/>
              <a:buChar char="•"/>
            </a:pP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Fazit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oder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möglicherweise</a:t>
            </a:r>
            <a:r>
              <a:rPr lang="en-US" sz="3319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319" dirty="0" err="1">
                <a:solidFill>
                  <a:srgbClr val="FFFFFF"/>
                </a:solidFill>
                <a:latin typeface="Montserrat"/>
              </a:rPr>
              <a:t>Ausblick</a:t>
            </a:r>
            <a:endParaRPr lang="en-US" sz="3319" dirty="0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647"/>
              </a:lnSpc>
            </a:pPr>
            <a:endParaRPr lang="en-US" sz="331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3783296" y="6043032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5" y="0"/>
                </a:lnTo>
                <a:lnTo>
                  <a:pt x="3874295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9157" y="174434"/>
            <a:ext cx="16379568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Bisheriger Ablauf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7105" y="2240709"/>
            <a:ext cx="14946071" cy="6146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Installation von ViperGPT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Zeitaufwand ca. 1.5-2 Monate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Probleme durch das Enviroment</a:t>
            </a:r>
          </a:p>
          <a:p>
            <a:pPr marL="1877219" lvl="3" indent="-469305" algn="l">
              <a:lnSpc>
                <a:spcPts val="4057"/>
              </a:lnSpc>
              <a:buFont typeface="Arial"/>
              <a:buChar char="￭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Tests in Windows</a:t>
            </a:r>
          </a:p>
          <a:p>
            <a:pPr marL="1877219" lvl="3" indent="-469305" algn="l">
              <a:lnSpc>
                <a:spcPts val="4057"/>
              </a:lnSpc>
              <a:buFont typeface="Arial"/>
              <a:buChar char="￭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Tests in Linux (Virtual Machine)</a:t>
            </a:r>
          </a:p>
          <a:p>
            <a:pPr marL="1877219" lvl="3" indent="-469305" algn="l">
              <a:lnSpc>
                <a:spcPts val="4057"/>
              </a:lnSpc>
              <a:buFont typeface="Arial"/>
              <a:buChar char="￭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Tests mit WSL</a:t>
            </a:r>
          </a:p>
          <a:p>
            <a:pPr marL="1877219" lvl="3" indent="-469305" algn="l">
              <a:lnSpc>
                <a:spcPts val="4057"/>
              </a:lnSpc>
              <a:buFont typeface="Arial"/>
              <a:buChar char="￭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Miniconda statt Anaconda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Probleme durch Fehlende/Alte Pakete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Fehlende Dokumentation</a:t>
            </a: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9157" y="174434"/>
            <a:ext cx="16379568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Bisheriger Ablauf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7105" y="2240709"/>
            <a:ext cx="14946071" cy="4603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Codefehler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Zeitaufwand ca. 1-1.5 Monat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Komplexer Code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Ausgelegt auf das alte Codex modell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Alte OpenAi Api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en-US" sz="2898">
                <a:solidFill>
                  <a:srgbClr val="FFFFFF"/>
                </a:solidFill>
                <a:latin typeface="Montserrat"/>
              </a:rPr>
              <a:t>Visualisierung funktioniert nicht</a:t>
            </a: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en-US" sz="2898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327459" y="2838772"/>
            <a:ext cx="1585051" cy="1352483"/>
            <a:chOff x="0" y="0"/>
            <a:chExt cx="417462" cy="356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7462" cy="356210"/>
            </a:xfrm>
            <a:custGeom>
              <a:avLst/>
              <a:gdLst/>
              <a:ahLst/>
              <a:cxnLst/>
              <a:rect l="l" t="t" r="r" b="b"/>
              <a:pathLst>
                <a:path w="417462" h="356210">
                  <a:moveTo>
                    <a:pt x="0" y="0"/>
                  </a:moveTo>
                  <a:lnTo>
                    <a:pt x="417462" y="0"/>
                  </a:lnTo>
                  <a:lnTo>
                    <a:pt x="417462" y="356210"/>
                  </a:lnTo>
                  <a:lnTo>
                    <a:pt x="0" y="356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7462" cy="394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146049" y="5723166"/>
            <a:ext cx="1466606" cy="1613089"/>
            <a:chOff x="0" y="0"/>
            <a:chExt cx="386267" cy="4248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6267" cy="424847"/>
            </a:xfrm>
            <a:custGeom>
              <a:avLst/>
              <a:gdLst/>
              <a:ahLst/>
              <a:cxnLst/>
              <a:rect l="l" t="t" r="r" b="b"/>
              <a:pathLst>
                <a:path w="386267" h="424847">
                  <a:moveTo>
                    <a:pt x="0" y="0"/>
                  </a:moveTo>
                  <a:lnTo>
                    <a:pt x="386267" y="0"/>
                  </a:lnTo>
                  <a:lnTo>
                    <a:pt x="386267" y="424847"/>
                  </a:lnTo>
                  <a:lnTo>
                    <a:pt x="0" y="424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86267" cy="462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72469" y="3226838"/>
            <a:ext cx="1585051" cy="1352483"/>
            <a:chOff x="0" y="0"/>
            <a:chExt cx="417462" cy="356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7462" cy="356210"/>
            </a:xfrm>
            <a:custGeom>
              <a:avLst/>
              <a:gdLst/>
              <a:ahLst/>
              <a:cxnLst/>
              <a:rect l="l" t="t" r="r" b="b"/>
              <a:pathLst>
                <a:path w="417462" h="356210">
                  <a:moveTo>
                    <a:pt x="0" y="0"/>
                  </a:moveTo>
                  <a:lnTo>
                    <a:pt x="417462" y="0"/>
                  </a:lnTo>
                  <a:lnTo>
                    <a:pt x="417462" y="356210"/>
                  </a:lnTo>
                  <a:lnTo>
                    <a:pt x="0" y="356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17462" cy="394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951791" y="6345867"/>
            <a:ext cx="1783817" cy="1425543"/>
            <a:chOff x="0" y="0"/>
            <a:chExt cx="469812" cy="37545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69812" cy="375452"/>
            </a:xfrm>
            <a:custGeom>
              <a:avLst/>
              <a:gdLst/>
              <a:ahLst/>
              <a:cxnLst/>
              <a:rect l="l" t="t" r="r" b="b"/>
              <a:pathLst>
                <a:path w="469812" h="375452">
                  <a:moveTo>
                    <a:pt x="0" y="0"/>
                  </a:moveTo>
                  <a:lnTo>
                    <a:pt x="469812" y="0"/>
                  </a:lnTo>
                  <a:lnTo>
                    <a:pt x="469812" y="375452"/>
                  </a:lnTo>
                  <a:lnTo>
                    <a:pt x="0" y="3754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69812" cy="413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9157" y="174434"/>
            <a:ext cx="16379568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Bisheriger Ablauf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7105" y="2240709"/>
            <a:ext cx="14946071" cy="67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Erweiterung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Zeitaufwand ca. 0.5-1 Monat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LM Studio Einbinden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Log-Speicher-System erstellen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Batch System erstellen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Abbruch Timer</a:t>
            </a:r>
          </a:p>
          <a:p>
            <a:pPr marL="625740" lvl="1" indent="-312870" algn="l">
              <a:lnSpc>
                <a:spcPts val="4057"/>
              </a:lnSpc>
              <a:buFont typeface="Arial"/>
              <a:buChar char="•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Testen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Mehr LLMs einbinden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22 Bilder</a:t>
            </a:r>
          </a:p>
          <a:p>
            <a:pPr marL="1251479" lvl="2" indent="-417160" algn="l">
              <a:lnSpc>
                <a:spcPts val="4057"/>
              </a:lnSpc>
              <a:buFont typeface="Arial"/>
              <a:buChar char="⚬"/>
            </a:pPr>
            <a:r>
              <a:rPr lang="de-DE" sz="2898" dirty="0">
                <a:solidFill>
                  <a:srgbClr val="FFFFFF"/>
                </a:solidFill>
                <a:latin typeface="Montserrat"/>
              </a:rPr>
              <a:t>50 Queries</a:t>
            </a:r>
          </a:p>
          <a:p>
            <a:pPr algn="l">
              <a:lnSpc>
                <a:spcPts val="4057"/>
              </a:lnSpc>
            </a:pPr>
            <a:endParaRPr lang="de-DE" sz="2898" dirty="0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de-DE" sz="2898" dirty="0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057"/>
              </a:lnSpc>
            </a:pPr>
            <a:endParaRPr lang="de-DE" sz="2898" dirty="0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55198" y="2799693"/>
            <a:ext cx="17177604" cy="4902580"/>
          </a:xfrm>
          <a:custGeom>
            <a:avLst/>
            <a:gdLst/>
            <a:ahLst/>
            <a:cxnLst/>
            <a:rect l="l" t="t" r="r" b="b"/>
            <a:pathLst>
              <a:path w="17177604" h="4902580">
                <a:moveTo>
                  <a:pt x="0" y="0"/>
                </a:moveTo>
                <a:lnTo>
                  <a:pt x="17177604" y="0"/>
                </a:lnTo>
                <a:lnTo>
                  <a:pt x="17177604" y="4902580"/>
                </a:lnTo>
                <a:lnTo>
                  <a:pt x="0" y="49025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192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Aufbau ViperGPT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9157" y="1941880"/>
            <a:ext cx="16991529" cy="7888071"/>
          </a:xfrm>
          <a:custGeom>
            <a:avLst/>
            <a:gdLst/>
            <a:ahLst/>
            <a:cxnLst/>
            <a:rect l="l" t="t" r="r" b="b"/>
            <a:pathLst>
              <a:path w="16991529" h="7888071">
                <a:moveTo>
                  <a:pt x="0" y="0"/>
                </a:moveTo>
                <a:lnTo>
                  <a:pt x="16991530" y="0"/>
                </a:lnTo>
                <a:lnTo>
                  <a:pt x="16991530" y="7888071"/>
                </a:lnTo>
                <a:lnTo>
                  <a:pt x="0" y="78880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042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Veränderter Aufbau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9157" y="2130588"/>
            <a:ext cx="17698381" cy="6865497"/>
          </a:xfrm>
          <a:custGeom>
            <a:avLst/>
            <a:gdLst/>
            <a:ahLst/>
            <a:cxnLst/>
            <a:rect l="l" t="t" r="r" b="b"/>
            <a:pathLst>
              <a:path w="17698381" h="6865497">
                <a:moveTo>
                  <a:pt x="0" y="0"/>
                </a:moveTo>
                <a:lnTo>
                  <a:pt x="17698381" y="0"/>
                </a:lnTo>
                <a:lnTo>
                  <a:pt x="17698381" y="6865497"/>
                </a:lnTo>
                <a:lnTo>
                  <a:pt x="0" y="68654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Genauer Aufbau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9157" y="2130588"/>
            <a:ext cx="17698381" cy="6865497"/>
          </a:xfrm>
          <a:custGeom>
            <a:avLst/>
            <a:gdLst/>
            <a:ahLst/>
            <a:cxnLst/>
            <a:rect l="l" t="t" r="r" b="b"/>
            <a:pathLst>
              <a:path w="17698381" h="6865497">
                <a:moveTo>
                  <a:pt x="0" y="0"/>
                </a:moveTo>
                <a:lnTo>
                  <a:pt x="17698381" y="0"/>
                </a:lnTo>
                <a:lnTo>
                  <a:pt x="17698381" y="6865497"/>
                </a:lnTo>
                <a:lnTo>
                  <a:pt x="0" y="68654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Genauer Aufbau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9157" y="2158652"/>
            <a:ext cx="17616781" cy="6837433"/>
          </a:xfrm>
          <a:custGeom>
            <a:avLst/>
            <a:gdLst/>
            <a:ahLst/>
            <a:cxnLst/>
            <a:rect l="l" t="t" r="r" b="b"/>
            <a:pathLst>
              <a:path w="17616781" h="6837433">
                <a:moveTo>
                  <a:pt x="0" y="0"/>
                </a:moveTo>
                <a:lnTo>
                  <a:pt x="17616781" y="0"/>
                </a:lnTo>
                <a:lnTo>
                  <a:pt x="17616781" y="6837433"/>
                </a:lnTo>
                <a:lnTo>
                  <a:pt x="0" y="6837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326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Genauer Aufbau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9157" y="2107679"/>
            <a:ext cx="17698381" cy="7884122"/>
          </a:xfrm>
          <a:custGeom>
            <a:avLst/>
            <a:gdLst/>
            <a:ahLst/>
            <a:cxnLst/>
            <a:rect l="l" t="t" r="r" b="b"/>
            <a:pathLst>
              <a:path w="17698381" h="7884122">
                <a:moveTo>
                  <a:pt x="0" y="0"/>
                </a:moveTo>
                <a:lnTo>
                  <a:pt x="17698381" y="0"/>
                </a:lnTo>
                <a:lnTo>
                  <a:pt x="17698381" y="7884122"/>
                </a:lnTo>
                <a:lnTo>
                  <a:pt x="0" y="78841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9157" y="174434"/>
            <a:ext cx="14318861" cy="152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8859">
                <a:solidFill>
                  <a:srgbClr val="FFFFFF"/>
                </a:solidFill>
                <a:latin typeface="Neue Machina Ultra-Bold"/>
              </a:rPr>
              <a:t>Genauer Aufbau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981019" y="531915"/>
            <a:ext cx="3184160" cy="1171141"/>
            <a:chOff x="0" y="0"/>
            <a:chExt cx="838626" cy="3084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38627" cy="308449"/>
            </a:xfrm>
            <a:custGeom>
              <a:avLst/>
              <a:gdLst/>
              <a:ahLst/>
              <a:cxnLst/>
              <a:rect l="l" t="t" r="r" b="b"/>
              <a:pathLst>
                <a:path w="838627" h="308449">
                  <a:moveTo>
                    <a:pt x="0" y="0"/>
                  </a:moveTo>
                  <a:lnTo>
                    <a:pt x="838627" y="0"/>
                  </a:lnTo>
                  <a:lnTo>
                    <a:pt x="838627" y="308449"/>
                  </a:lnTo>
                  <a:lnTo>
                    <a:pt x="0" y="3084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38626" cy="3465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49082" y="531915"/>
            <a:ext cx="3431445" cy="2044881"/>
            <a:chOff x="0" y="0"/>
            <a:chExt cx="903755" cy="5385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3755" cy="538569"/>
            </a:xfrm>
            <a:custGeom>
              <a:avLst/>
              <a:gdLst/>
              <a:ahLst/>
              <a:cxnLst/>
              <a:rect l="l" t="t" r="r" b="b"/>
              <a:pathLst>
                <a:path w="903755" h="538569">
                  <a:moveTo>
                    <a:pt x="0" y="0"/>
                  </a:moveTo>
                  <a:lnTo>
                    <a:pt x="903755" y="0"/>
                  </a:lnTo>
                  <a:lnTo>
                    <a:pt x="903755" y="538569"/>
                  </a:lnTo>
                  <a:lnTo>
                    <a:pt x="0" y="5385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3755" cy="57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157125" y="6433780"/>
            <a:ext cx="6814518" cy="3321305"/>
            <a:chOff x="0" y="0"/>
            <a:chExt cx="1794770" cy="8747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4770" cy="874747"/>
            </a:xfrm>
            <a:custGeom>
              <a:avLst/>
              <a:gdLst/>
              <a:ahLst/>
              <a:cxnLst/>
              <a:rect l="l" t="t" r="r" b="b"/>
              <a:pathLst>
                <a:path w="1794770" h="874747">
                  <a:moveTo>
                    <a:pt x="0" y="0"/>
                  </a:moveTo>
                  <a:lnTo>
                    <a:pt x="1794770" y="0"/>
                  </a:lnTo>
                  <a:lnTo>
                    <a:pt x="1794770" y="874747"/>
                  </a:lnTo>
                  <a:lnTo>
                    <a:pt x="0" y="874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4770" cy="912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52392" y="531915"/>
            <a:ext cx="11183217" cy="9223169"/>
          </a:xfrm>
          <a:custGeom>
            <a:avLst/>
            <a:gdLst/>
            <a:ahLst/>
            <a:cxnLst/>
            <a:rect l="l" t="t" r="r" b="b"/>
            <a:pathLst>
              <a:path w="11183217" h="9223169">
                <a:moveTo>
                  <a:pt x="0" y="0"/>
                </a:moveTo>
                <a:lnTo>
                  <a:pt x="11183216" y="0"/>
                </a:lnTo>
                <a:lnTo>
                  <a:pt x="11183216" y="9223170"/>
                </a:lnTo>
                <a:lnTo>
                  <a:pt x="0" y="9223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5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52392" y="6433780"/>
            <a:ext cx="11183217" cy="3321305"/>
            <a:chOff x="0" y="0"/>
            <a:chExt cx="2945374" cy="8747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45374" cy="874747"/>
            </a:xfrm>
            <a:custGeom>
              <a:avLst/>
              <a:gdLst/>
              <a:ahLst/>
              <a:cxnLst/>
              <a:rect l="l" t="t" r="r" b="b"/>
              <a:pathLst>
                <a:path w="2945374" h="874747">
                  <a:moveTo>
                    <a:pt x="0" y="0"/>
                  </a:moveTo>
                  <a:lnTo>
                    <a:pt x="2945374" y="0"/>
                  </a:lnTo>
                  <a:lnTo>
                    <a:pt x="2945374" y="874747"/>
                  </a:lnTo>
                  <a:lnTo>
                    <a:pt x="0" y="874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945374" cy="912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1091</Words>
  <Application>Microsoft Office PowerPoint</Application>
  <PresentationFormat>Custom</PresentationFormat>
  <Paragraphs>228</Paragraphs>
  <Slides>66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Canva Sans</vt:lpstr>
      <vt:lpstr>Montserrat Medium</vt:lpstr>
      <vt:lpstr>Canva Sans Bold</vt:lpstr>
      <vt:lpstr>Neue Machina Ultra-Bold</vt:lpstr>
      <vt:lpstr>Montserrat Ultra-Bold</vt:lpstr>
      <vt:lpstr>Arial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ViperGPT</dc:title>
  <cp:lastModifiedBy>Poenitzsch Felix</cp:lastModifiedBy>
  <cp:revision>4</cp:revision>
  <dcterms:created xsi:type="dcterms:W3CDTF">2006-08-16T00:00:00Z</dcterms:created>
  <dcterms:modified xsi:type="dcterms:W3CDTF">2024-07-19T09:17:37Z</dcterms:modified>
  <dc:identifier>DAF_-wxHkMI</dc:identifier>
</cp:coreProperties>
</file>

<file path=docProps/thumbnail.jpeg>
</file>